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8" r:id="rId4"/>
    <p:sldId id="309" r:id="rId5"/>
    <p:sldId id="311" r:id="rId6"/>
    <p:sldId id="312" r:id="rId7"/>
    <p:sldId id="317" r:id="rId8"/>
    <p:sldId id="313" r:id="rId9"/>
    <p:sldId id="318" r:id="rId10"/>
    <p:sldId id="314" r:id="rId11"/>
    <p:sldId id="315" r:id="rId12"/>
    <p:sldId id="316" r:id="rId13"/>
    <p:sldId id="319" r:id="rId14"/>
    <p:sldId id="320" r:id="rId15"/>
    <p:sldId id="323" r:id="rId16"/>
    <p:sldId id="325" r:id="rId17"/>
    <p:sldId id="326" r:id="rId18"/>
    <p:sldId id="327" r:id="rId19"/>
    <p:sldId id="332" r:id="rId20"/>
    <p:sldId id="333" r:id="rId21"/>
    <p:sldId id="328" r:id="rId22"/>
    <p:sldId id="329" r:id="rId23"/>
    <p:sldId id="330" r:id="rId24"/>
    <p:sldId id="334" r:id="rId25"/>
    <p:sldId id="33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2996" autoAdjust="0"/>
  </p:normalViewPr>
  <p:slideViewPr>
    <p:cSldViewPr snapToGrid="0">
      <p:cViewPr varScale="1">
        <p:scale>
          <a:sx n="148" d="100"/>
          <a:sy n="148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2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7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3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5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8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여러 개의 </a:t>
            </a:r>
            <a:r>
              <a:rPr lang="en-US" altLang="ko-KR" sz="1200" dirty="0"/>
              <a:t>activities</a:t>
            </a:r>
            <a:r>
              <a:rPr lang="ko-KR" altLang="en-US" sz="1200" dirty="0"/>
              <a:t>로 구성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.</a:t>
            </a:r>
            <a:r>
              <a:rPr lang="en-US" altLang="ko-KR" sz="1200" dirty="0" err="1"/>
              <a:t>apk</a:t>
            </a:r>
            <a:r>
              <a:rPr lang="en-US" altLang="ko-KR" sz="1200" dirty="0"/>
              <a:t> </a:t>
            </a:r>
            <a:r>
              <a:rPr lang="ko-KR" altLang="en-US" sz="1200" dirty="0"/>
              <a:t>확장자로 된 하나의 파일 안에 저장됨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홈 화면의 </a:t>
            </a:r>
            <a:r>
              <a:rPr lang="en-US" altLang="ko-KR" sz="1200" dirty="0"/>
              <a:t>App </a:t>
            </a:r>
            <a:r>
              <a:rPr lang="ko-KR" altLang="en-US" sz="1200" dirty="0"/>
              <a:t>아이콘을 선택하면 </a:t>
            </a:r>
            <a:r>
              <a:rPr lang="en-US" altLang="ko-KR" sz="1200" dirty="0"/>
              <a:t>application launcher</a:t>
            </a:r>
            <a:r>
              <a:rPr lang="ko-KR" altLang="en-US" sz="1200" dirty="0"/>
              <a:t>가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을 시작한다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어떤 작업을 할 수 있는 화면을 가지고 있는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구성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하나의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에서 다른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를 시작하려면 </a:t>
            </a:r>
            <a:r>
              <a:rPr lang="en-US" altLang="ko-KR" sz="1200" dirty="0" err="1"/>
              <a:t>startActivity</a:t>
            </a:r>
            <a:r>
              <a:rPr lang="en-US" altLang="ko-KR" sz="1200" dirty="0"/>
              <a:t>( ) </a:t>
            </a:r>
            <a:r>
              <a:rPr lang="ko-KR" altLang="en-US" sz="1200" dirty="0"/>
              <a:t>를 호출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실행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8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하나의 </a:t>
            </a:r>
            <a:r>
              <a:rPr lang="en-US" altLang="ko-KR" sz="1600" dirty="0"/>
              <a:t>task </a:t>
            </a:r>
            <a:r>
              <a:rPr lang="ko-KR" altLang="en-US" sz="1600" dirty="0"/>
              <a:t>안에서 사용된 </a:t>
            </a:r>
            <a:r>
              <a:rPr lang="en-US" altLang="ko-KR" sz="1600" dirty="0"/>
              <a:t>activity </a:t>
            </a:r>
            <a:r>
              <a:rPr lang="ko-KR" altLang="en-US" sz="1600" dirty="0"/>
              <a:t>들이 저장된 </a:t>
            </a:r>
            <a:r>
              <a:rPr lang="en-US" altLang="ko-KR" sz="16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Application launcher</a:t>
            </a:r>
            <a:r>
              <a:rPr lang="ko-KR" altLang="en-US" sz="1600" dirty="0"/>
              <a:t>에 의해 실행된 </a:t>
            </a:r>
            <a:r>
              <a:rPr lang="en-US" altLang="ko-KR" sz="1600" dirty="0"/>
              <a:t>main 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task</a:t>
            </a:r>
            <a:r>
              <a:rPr lang="ko-KR" altLang="en-US" sz="1600" dirty="0"/>
              <a:t>의 바닥에 추가됨 </a:t>
            </a:r>
            <a:r>
              <a:rPr lang="en-US" altLang="ko-KR" sz="16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다른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를 호출하면 </a:t>
            </a:r>
            <a:r>
              <a:rPr lang="en-US" altLang="ko-KR" sz="1600" dirty="0"/>
              <a:t>activity stack</a:t>
            </a:r>
            <a:r>
              <a:rPr lang="ko-KR" altLang="en-US" sz="1600" dirty="0"/>
              <a:t>의 맨 위에 삽입되며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이전 </a:t>
            </a:r>
            <a:r>
              <a:rPr lang="en-US" altLang="ko-KR" sz="1600" dirty="0" err="1"/>
              <a:t>activit</a:t>
            </a:r>
            <a:r>
              <a:rPr lang="ko-KR" altLang="en-US" sz="1600" dirty="0"/>
              <a:t>는 정지된 상태가 됨</a:t>
            </a:r>
            <a:endParaRPr lang="en-US" altLang="ko-KR" sz="16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Back </a:t>
            </a:r>
            <a:r>
              <a:rPr lang="ko-KR" altLang="en-US" sz="1600" dirty="0"/>
              <a:t>버튼을 누르면 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stack</a:t>
            </a:r>
            <a:r>
              <a:rPr lang="ko-KR" altLang="en-US" sz="1600" dirty="0"/>
              <a:t>에서 제거되고 이전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실행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로 복귀</a:t>
            </a: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어떤 작업을 수행하기 위하여 사용자가 상호작용하는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들의 그룹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Android</a:t>
            </a:r>
            <a:r>
              <a:rPr lang="ko-KR" altLang="en-US" sz="1200" dirty="0"/>
              <a:t>는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동일한 </a:t>
            </a:r>
            <a:r>
              <a:rPr lang="en-US" altLang="ko-KR" sz="1200" dirty="0"/>
              <a:t>task </a:t>
            </a:r>
            <a:r>
              <a:rPr lang="ko-KR" altLang="en-US" sz="1200" dirty="0"/>
              <a:t>안에 유지시켜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를 자연스럽게 실행시킬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application</a:t>
            </a:r>
            <a:r>
              <a:rPr lang="ko-KR" altLang="en-US" dirty="0"/>
              <a:t>의 </a:t>
            </a:r>
            <a:r>
              <a:rPr lang="en-US" altLang="ko-KR" dirty="0"/>
              <a:t>component </a:t>
            </a:r>
            <a:r>
              <a:rPr lang="ko-KR" altLang="en-US" dirty="0"/>
              <a:t>는 일발적으로 공개되지 않으므로 명시적 인텐트는 </a:t>
            </a:r>
            <a:r>
              <a:rPr lang="en-US" altLang="ko-KR" dirty="0"/>
              <a:t>application </a:t>
            </a:r>
            <a:r>
              <a:rPr lang="ko-KR" altLang="en-US" dirty="0"/>
              <a:t>내부에서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6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64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61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0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7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2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5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7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9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Ch5 &amp; 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744" y="1922669"/>
            <a:ext cx="4231732" cy="3842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2879" y="842617"/>
            <a:ext cx="1611382" cy="2864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91" y="1922667"/>
            <a:ext cx="2161141" cy="3828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7F44DB-9287-E537-B555-8589721A4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842617"/>
            <a:ext cx="1611381" cy="28646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CA243D-BF0E-2ACA-CBBA-3CA5FEBEB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3771348"/>
            <a:ext cx="1611381" cy="2864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4D9695-2592-0E50-CB9B-CD0139664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7609" y="842617"/>
            <a:ext cx="1611381" cy="2864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212322-CD4C-4DA8-37A2-102F420B36E7}"/>
              </a:ext>
            </a:extLst>
          </p:cNvPr>
          <p:cNvSpPr txBox="1"/>
          <p:nvPr/>
        </p:nvSpPr>
        <p:spPr>
          <a:xfrm>
            <a:off x="2542865" y="170722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34E418-48E5-0956-97D9-AAE409CE8D8C}"/>
              </a:ext>
            </a:extLst>
          </p:cNvPr>
          <p:cNvSpPr/>
          <p:nvPr/>
        </p:nvSpPr>
        <p:spPr>
          <a:xfrm>
            <a:off x="2731982" y="3908738"/>
            <a:ext cx="4080493" cy="1770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6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스크롤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ScrollView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8050352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화면에 표시할 내용이 화면을 넘어가거나 화면의 크기를 벗어나는 경우에 사용되는 </a:t>
            </a:r>
            <a:r>
              <a:rPr lang="en-US" altLang="ko-KR" sz="1100" dirty="0"/>
              <a:t>View Container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기본적으로 수직 </a:t>
            </a:r>
            <a:r>
              <a:rPr lang="en-US" altLang="ko-KR" sz="1100" dirty="0"/>
              <a:t>scroll (</a:t>
            </a:r>
            <a:r>
              <a:rPr lang="en-US" altLang="ko-KR" sz="1100" dirty="0" err="1"/>
              <a:t>android:scrollbars</a:t>
            </a:r>
            <a:r>
              <a:rPr lang="en-US" altLang="ko-KR" sz="1100" dirty="0"/>
              <a:t> </a:t>
            </a:r>
            <a:r>
              <a:rPr lang="ko-KR" altLang="en-US" sz="1100" dirty="0"/>
              <a:t>속성으로 방향 전환 가능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하나의 직계 자식 </a:t>
            </a:r>
            <a:r>
              <a:rPr lang="en-US" altLang="ko-KR" sz="1100" dirty="0"/>
              <a:t>View </a:t>
            </a:r>
            <a:r>
              <a:rPr lang="ko-KR" altLang="en-US" sz="1100" dirty="0"/>
              <a:t>만을 가질 수 있음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내부 컨텐츠를 하나의 </a:t>
            </a:r>
            <a:r>
              <a:rPr lang="en-US" altLang="ko-KR" sz="1100" dirty="0"/>
              <a:t>layout container</a:t>
            </a:r>
            <a:r>
              <a:rPr lang="ko-KR" altLang="en-US" sz="1100" dirty="0"/>
              <a:t>으로 그룹화 해야 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사용자의 스크롤 동작을 감지하고 추가적인 동작을 수행 할 수 있는 스크롤 이벤트 처리 </a:t>
            </a:r>
            <a:r>
              <a:rPr lang="ko-KR" altLang="en-US" sz="1100" dirty="0" err="1"/>
              <a:t>리스너를</a:t>
            </a:r>
            <a:r>
              <a:rPr lang="ko-KR" altLang="en-US" sz="1100" dirty="0"/>
              <a:t> 추가할 수 있음</a:t>
            </a:r>
            <a:endParaRPr lang="en-US" altLang="ko-KR" sz="1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07" y="2209995"/>
            <a:ext cx="2079488" cy="3933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9776-765D-394D-C537-B0A6F1BD2159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D0DB2-074A-80AD-3FC7-5E05D0DC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72" y="2141328"/>
            <a:ext cx="2127596" cy="3782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B6D74D-74F3-9101-DEDC-25853E85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01" y="2088319"/>
            <a:ext cx="2187230" cy="38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레이팅</a:t>
            </a:r>
            <a:r>
              <a:rPr lang="ko-KR" altLang="en-US" sz="1500" dirty="0"/>
              <a:t> 바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RatingBar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10197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 err="1"/>
              <a:t>SeekBar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ProgressBar</a:t>
            </a:r>
            <a:r>
              <a:rPr lang="ko-KR" altLang="en-US" sz="1100" dirty="0"/>
              <a:t>의 확장판으로 별을 사용하여 점수를 나타낼 때 사용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 지원 여부를 결정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작용을 지원하는 경우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RatingBar</a:t>
            </a:r>
            <a:r>
              <a:rPr lang="ko-KR" altLang="en-US" sz="1100" dirty="0"/>
              <a:t>의 양옆에 </a:t>
            </a:r>
            <a:r>
              <a:rPr lang="en-US" altLang="ko-KR" sz="1100" dirty="0"/>
              <a:t>Widget</a:t>
            </a:r>
            <a:r>
              <a:rPr lang="ko-KR" altLang="en-US" sz="1100" dirty="0"/>
              <a:t>이 없어야 한다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별들의 개수는 </a:t>
            </a:r>
            <a:r>
              <a:rPr lang="en-US" altLang="ko-KR" sz="1100" dirty="0" err="1"/>
              <a:t>setNumStarts</a:t>
            </a:r>
            <a:r>
              <a:rPr lang="en-US" altLang="ko-KR" sz="1100" dirty="0"/>
              <a:t>(int)</a:t>
            </a:r>
            <a:r>
              <a:rPr lang="ko-KR" altLang="en-US" sz="1100" dirty="0"/>
              <a:t>나 </a:t>
            </a:r>
            <a:r>
              <a:rPr lang="en-US" altLang="ko-KR" sz="1100" dirty="0"/>
              <a:t>XML</a:t>
            </a:r>
            <a:r>
              <a:rPr lang="ko-KR" altLang="en-US" sz="1100" dirty="0"/>
              <a:t>의 </a:t>
            </a:r>
            <a:r>
              <a:rPr lang="en-US" altLang="ko-KR" sz="1100" dirty="0"/>
              <a:t>layout</a:t>
            </a:r>
            <a:r>
              <a:rPr lang="ko-KR" altLang="en-US" sz="1100" dirty="0"/>
              <a:t>으로 설정되는데 </a:t>
            </a:r>
            <a:r>
              <a:rPr lang="en-US" altLang="ko-KR" sz="1100" dirty="0"/>
              <a:t>layout</a:t>
            </a:r>
            <a:r>
              <a:rPr lang="ko-KR" altLang="en-US" sz="1100" dirty="0"/>
              <a:t>의 너비가 </a:t>
            </a:r>
            <a:r>
              <a:rPr lang="en-US" altLang="ko-KR" sz="1100" dirty="0" err="1"/>
              <a:t>wrap_content</a:t>
            </a:r>
            <a:r>
              <a:rPr lang="ko-KR" altLang="en-US" sz="1100" dirty="0"/>
              <a:t>로 되어 있어야만 올바르게 </a:t>
            </a:r>
            <a:r>
              <a:rPr lang="ko-KR" altLang="en-US" sz="1100" dirty="0" err="1"/>
              <a:t>보여짐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582" y="2176265"/>
            <a:ext cx="3726908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3" y="1710511"/>
            <a:ext cx="2786883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여론 조사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736" y="1710511"/>
            <a:ext cx="3326002" cy="422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77" y="1710511"/>
            <a:ext cx="2382045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5975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0087" y="2176265"/>
            <a:ext cx="1822500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00DC9-A03A-984D-501F-03D1BCC2A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890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할 일 목록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770" y="2176265"/>
            <a:ext cx="3324531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913" y="2176265"/>
            <a:ext cx="2786883" cy="2739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4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Android System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70C49-A0C0-86EE-CBA4-3534DE83589D}"/>
              </a:ext>
            </a:extLst>
          </p:cNvPr>
          <p:cNvSpPr txBox="1"/>
          <p:nvPr/>
        </p:nvSpPr>
        <p:spPr>
          <a:xfrm>
            <a:off x="0" y="4535127"/>
            <a:ext cx="5651748" cy="22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activities</a:t>
            </a:r>
            <a:r>
              <a:rPr lang="ko-KR" altLang="en-US" sz="1000" dirty="0"/>
              <a:t>로 구성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.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 </a:t>
            </a:r>
            <a:r>
              <a:rPr lang="ko-KR" altLang="en-US" sz="1000" dirty="0"/>
              <a:t>확장자로 된 하나의 파일 안에 저장됨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홈 화면의 </a:t>
            </a:r>
            <a:r>
              <a:rPr lang="en-US" altLang="ko-KR" sz="1000" dirty="0"/>
              <a:t>App </a:t>
            </a:r>
            <a:r>
              <a:rPr lang="ko-KR" altLang="en-US" sz="1000" dirty="0"/>
              <a:t>아이콘을 선택하면 </a:t>
            </a:r>
            <a:r>
              <a:rPr lang="en-US" altLang="ko-KR" sz="1000" dirty="0"/>
              <a:t>application launcher</a:t>
            </a:r>
            <a:r>
              <a:rPr lang="ko-KR" altLang="en-US" sz="1000" dirty="0"/>
              <a:t>가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을 시작한다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어떤 작업을 할 수 있는 화면을 가지고 있는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구성 요소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를 시작하려면 </a:t>
            </a:r>
            <a:r>
              <a:rPr lang="en-US" altLang="ko-KR" sz="1000" dirty="0" err="1"/>
              <a:t>startActivity</a:t>
            </a:r>
            <a:r>
              <a:rPr lang="en-US" altLang="ko-KR" sz="1000" dirty="0"/>
              <a:t>( ) 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실행 가능</a:t>
            </a:r>
            <a:endParaRPr lang="en-US" altLang="ko-KR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6C2CF7-59D6-199D-1F6F-6DEF1E7C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8" y="746497"/>
            <a:ext cx="5757280" cy="39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CCD00E-E371-A40E-2A5C-B61ECE0A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746498"/>
            <a:ext cx="3967236" cy="37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B728D-7ABF-995D-152F-8C87EE89DB83}"/>
              </a:ext>
            </a:extLst>
          </p:cNvPr>
          <p:cNvSpPr txBox="1"/>
          <p:nvPr/>
        </p:nvSpPr>
        <p:spPr>
          <a:xfrm>
            <a:off x="5651748" y="4594692"/>
            <a:ext cx="654025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 사용된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들이 저장된 </a:t>
            </a:r>
            <a:r>
              <a:rPr lang="en-US" altLang="ko-KR" sz="10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 launcher</a:t>
            </a:r>
            <a:r>
              <a:rPr lang="ko-KR" altLang="en-US" sz="1000" dirty="0"/>
              <a:t>에 의해 실행된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바닥에 추가됨 </a:t>
            </a:r>
            <a:r>
              <a:rPr lang="en-US" altLang="ko-KR" sz="10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호출하면 </a:t>
            </a:r>
            <a:r>
              <a:rPr lang="en-US" altLang="ko-KR" sz="1000" dirty="0"/>
              <a:t>activity stack</a:t>
            </a:r>
            <a:r>
              <a:rPr lang="ko-KR" altLang="en-US" sz="1000" dirty="0"/>
              <a:t>의 맨 위에 삽입되며</a:t>
            </a:r>
            <a:r>
              <a:rPr lang="en-US" altLang="ko-KR" sz="1000" dirty="0"/>
              <a:t>, </a:t>
            </a:r>
            <a:r>
              <a:rPr lang="ko-KR" altLang="en-US" sz="1000" dirty="0"/>
              <a:t>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정지된 상태가 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BACK </a:t>
            </a:r>
            <a:r>
              <a:rPr lang="ko-KR" altLang="en-US" sz="1000" dirty="0"/>
              <a:t>키를 누르면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stack</a:t>
            </a:r>
            <a:r>
              <a:rPr lang="ko-KR" altLang="en-US" sz="1000" dirty="0"/>
              <a:t>에서 제거되고 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실행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복귀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2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어떤 작업을 수행하기 위하여 사용자가 상호작용하는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들의 그룹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는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동일한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 유지시켜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자연스럽게 실행시킬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4356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</a:t>
            </a:r>
            <a:r>
              <a:rPr lang="ko-KR" altLang="en-US" sz="1000" dirty="0">
                <a:solidFill>
                  <a:srgbClr val="FF0000"/>
                </a:solidFill>
              </a:rPr>
              <a:t>다른 </a:t>
            </a:r>
            <a:r>
              <a:rPr lang="en-US" altLang="ko-KR" sz="1000" dirty="0">
                <a:solidFill>
                  <a:srgbClr val="FF0000"/>
                </a:solidFill>
              </a:rPr>
              <a:t>activity</a:t>
            </a:r>
            <a:r>
              <a:rPr lang="ko-KR" altLang="en-US" sz="1000" dirty="0">
                <a:solidFill>
                  <a:srgbClr val="FF0000"/>
                </a:solidFill>
              </a:rPr>
              <a:t>의 실행에 필요한 정보를 보내주는 메시지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인텐트 객체</a:t>
            </a:r>
            <a:r>
              <a:rPr lang="en-US" altLang="ko-KR" sz="1000" dirty="0"/>
              <a:t> : </a:t>
            </a:r>
            <a:r>
              <a:rPr lang="ko-KR" altLang="en-US" sz="1000" dirty="0"/>
              <a:t>수행되어야 하는 작업에 대한 추상적인 기술을 가진 객체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B706B-7A75-67E6-7DD2-92D9AED99124}"/>
              </a:ext>
            </a:extLst>
          </p:cNvPr>
          <p:cNvSpPr txBox="1"/>
          <p:nvPr/>
        </p:nvSpPr>
        <p:spPr>
          <a:xfrm>
            <a:off x="311149" y="1511185"/>
            <a:ext cx="8575274" cy="310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명시적 인텐트 </a:t>
            </a:r>
            <a:r>
              <a:rPr lang="en-US" altLang="ko-KR" sz="1200" b="1" dirty="0"/>
              <a:t>(explicit intent)</a:t>
            </a:r>
            <a:br>
              <a:rPr lang="en-US" altLang="ko-KR" sz="1200" dirty="0"/>
            </a:br>
            <a:r>
              <a:rPr lang="en-US" altLang="ko-KR" sz="1000" dirty="0"/>
              <a:t>- Target</a:t>
            </a:r>
            <a:r>
              <a:rPr lang="ko-KR" altLang="en-US" sz="1000" dirty="0"/>
              <a:t>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의 이름을 지정</a:t>
            </a:r>
            <a:br>
              <a:rPr lang="en-US" altLang="ko-KR" sz="1000" dirty="0"/>
            </a:br>
            <a:r>
              <a:rPr lang="en-US" altLang="ko-KR" sz="1000" dirty="0"/>
              <a:t>- Manifest </a:t>
            </a:r>
            <a:r>
              <a:rPr lang="ko-KR" altLang="en-US" sz="1000" dirty="0"/>
              <a:t>파일에 정의된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무시하고 원하는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직접 전달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주로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내부에서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암시적 인텐트 </a:t>
            </a:r>
            <a:r>
              <a:rPr lang="en-US" altLang="ko-KR" sz="1200" b="1" dirty="0"/>
              <a:t>(implicit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intent)</a:t>
            </a:r>
            <a:br>
              <a:rPr lang="en-US" altLang="ko-KR" sz="1200" dirty="0"/>
            </a:br>
            <a:r>
              <a:rPr lang="en-US" altLang="ko-KR" sz="1000" dirty="0"/>
              <a:t>- Target Component</a:t>
            </a:r>
            <a:r>
              <a:rPr lang="ko-KR" altLang="en-US" sz="1000" dirty="0"/>
              <a:t>의 이름을 지정하지 않음</a:t>
            </a:r>
            <a:br>
              <a:rPr lang="en-US" altLang="ko-KR" sz="1000" dirty="0"/>
            </a:br>
            <a:r>
              <a:rPr lang="en-US" altLang="ko-KR" sz="1000" dirty="0"/>
              <a:t>- Android </a:t>
            </a:r>
            <a:r>
              <a:rPr lang="ko-KR" altLang="en-US" sz="1000" dirty="0"/>
              <a:t>시스템이 암시적 인텐트와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가 가지고 있는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비교하여 가장 최적의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탐색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일반적으로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구동 하는 데 사용</a:t>
            </a:r>
            <a:endParaRPr lang="en-US" altLang="ko-KR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8FFE2E-5E30-E2ED-2CEE-C5517F0A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2" y="4725949"/>
            <a:ext cx="4319360" cy="199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002B7-156E-8C72-84C7-5A1EA91A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1052991"/>
            <a:ext cx="3535519" cy="26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66E7D2D-D454-7341-03D8-9A39F26A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4032765"/>
            <a:ext cx="3535519" cy="27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DB3B9-C7CD-B7C8-D0DA-573D17C7F521}"/>
              </a:ext>
            </a:extLst>
          </p:cNvPr>
          <p:cNvSpPr txBox="1"/>
          <p:nvPr/>
        </p:nvSpPr>
        <p:spPr>
          <a:xfrm>
            <a:off x="7624025" y="791773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Explicit Intent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06E9-9351-83F2-CE57-686362CB82FD}"/>
              </a:ext>
            </a:extLst>
          </p:cNvPr>
          <p:cNvSpPr txBox="1"/>
          <p:nvPr/>
        </p:nvSpPr>
        <p:spPr>
          <a:xfrm>
            <a:off x="7624025" y="3764096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Implicit Intent</a:t>
            </a:r>
          </a:p>
        </p:txBody>
      </p:sp>
    </p:spTree>
    <p:extLst>
      <p:ext uri="{BB962C8B-B14F-4D97-AF65-F5344CB8AC3E}">
        <p14:creationId xmlns:p14="http://schemas.microsoft.com/office/powerpoint/2010/main" val="410391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3935317"/>
            <a:ext cx="4311813" cy="2282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C2C321-C4D4-DFAE-725C-B538E062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9" y="1217709"/>
            <a:ext cx="3290301" cy="17049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7" y="3935317"/>
            <a:ext cx="2671066" cy="228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302" y="1714499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450" y="1714499"/>
            <a:ext cx="1822500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093D38-0B4D-5EFD-15D8-870BF6DF506F}"/>
              </a:ext>
            </a:extLst>
          </p:cNvPr>
          <p:cNvSpPr txBox="1"/>
          <p:nvPr/>
        </p:nvSpPr>
        <p:spPr>
          <a:xfrm>
            <a:off x="311149" y="1004154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Activity1.java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4760467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Activity2.java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/>
          <p:nvPr/>
        </p:nvCxnSpPr>
        <p:spPr>
          <a:xfrm>
            <a:off x="8545132" y="1989786"/>
            <a:ext cx="12973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3767070"/>
            <a:ext cx="3406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C9AC4B-C57A-81DF-9B79-5656A931A4EC}"/>
              </a:ext>
            </a:extLst>
          </p:cNvPr>
          <p:cNvSpPr/>
          <p:nvPr/>
        </p:nvSpPr>
        <p:spPr>
          <a:xfrm>
            <a:off x="311149" y="2401910"/>
            <a:ext cx="1511212" cy="5207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624F02-E343-2500-7AE1-A6F1C9DB25A0}"/>
              </a:ext>
            </a:extLst>
          </p:cNvPr>
          <p:cNvSpPr txBox="1"/>
          <p:nvPr/>
        </p:nvSpPr>
        <p:spPr>
          <a:xfrm>
            <a:off x="311149" y="2934509"/>
            <a:ext cx="3932440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Name</a:t>
            </a:r>
            <a:r>
              <a:rPr lang="ko-KR" altLang="en-US" sz="800" dirty="0"/>
              <a:t>에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</a:t>
            </a:r>
            <a:r>
              <a:rPr lang="en-US" altLang="ko-KR" sz="800" dirty="0"/>
              <a:t>class </a:t>
            </a:r>
            <a:r>
              <a:rPr lang="ko-KR" altLang="en-US" sz="800" dirty="0"/>
              <a:t>이름을 작성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같은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 </a:t>
            </a:r>
            <a:r>
              <a:rPr lang="ko-KR" altLang="en-US" sz="800" dirty="0"/>
              <a:t>이름 앞에 </a:t>
            </a:r>
            <a:r>
              <a:rPr lang="en-US" altLang="ko-KR" sz="800" dirty="0"/>
              <a:t>“.”</a:t>
            </a:r>
            <a:r>
              <a:rPr lang="ko-KR" altLang="en-US" sz="800" dirty="0"/>
              <a:t>을 쓸 수도 있음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다른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</a:t>
            </a:r>
            <a:r>
              <a:rPr lang="ko-KR" altLang="en-US" sz="800" dirty="0"/>
              <a:t> 이름을 포함한 완전한 경로 이름을 적어야 함</a:t>
            </a:r>
            <a:endParaRPr lang="en-US" altLang="ko-KR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D0467-3A6E-07FF-8542-54166A7480B7}"/>
              </a:ext>
            </a:extLst>
          </p:cNvPr>
          <p:cNvSpPr/>
          <p:nvPr/>
        </p:nvSpPr>
        <p:spPr>
          <a:xfrm>
            <a:off x="1066754" y="5119518"/>
            <a:ext cx="3556207" cy="566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1B515F-CCAD-C74A-69EF-76B5CCACD354}"/>
              </a:ext>
            </a:extLst>
          </p:cNvPr>
          <p:cNvSpPr/>
          <p:nvPr/>
        </p:nvSpPr>
        <p:spPr>
          <a:xfrm>
            <a:off x="5501379" y="5448949"/>
            <a:ext cx="1034649" cy="273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722" y="1762715"/>
            <a:ext cx="2079133" cy="3696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040" y="1762715"/>
            <a:ext cx="2079133" cy="369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8B934-46CA-58F2-6907-9A1989E3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9" y="1136784"/>
            <a:ext cx="5086343" cy="2763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E8E5F-DCBC-17A7-9E3D-425F411D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49" y="5098037"/>
            <a:ext cx="2861126" cy="111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11ABB3-ECC5-CBDF-1448-730D6F6202FC}"/>
              </a:ext>
            </a:extLst>
          </p:cNvPr>
          <p:cNvSpPr txBox="1"/>
          <p:nvPr/>
        </p:nvSpPr>
        <p:spPr>
          <a:xfrm>
            <a:off x="311149" y="90784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311149" y="4851816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354BF-ACB7-F4D6-5E73-5E9E9944F7FC}"/>
              </a:ext>
            </a:extLst>
          </p:cNvPr>
          <p:cNvSpPr txBox="1"/>
          <p:nvPr/>
        </p:nvSpPr>
        <p:spPr>
          <a:xfrm>
            <a:off x="220995" y="3900385"/>
            <a:ext cx="52332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Handler( ).</a:t>
            </a:r>
            <a:r>
              <a:rPr lang="en-US" altLang="ko-KR" sz="800" dirty="0" err="1"/>
              <a:t>postDelayed</a:t>
            </a:r>
            <a:r>
              <a:rPr lang="en-US" altLang="ko-KR" sz="800" dirty="0"/>
              <a:t>( )</a:t>
            </a:r>
            <a:r>
              <a:rPr lang="ko-KR" altLang="en-US" sz="800" dirty="0"/>
              <a:t>를 통해 </a:t>
            </a:r>
            <a:r>
              <a:rPr lang="en-US" altLang="ko-KR" sz="800" dirty="0"/>
              <a:t>SPLASH_TIMEOUT (2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r>
              <a:rPr lang="ko-KR" altLang="en-US" sz="800" dirty="0"/>
              <a:t>가 지난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를 시작하도록 한다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91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</a:t>
            </a:r>
            <a:r>
              <a:rPr lang="ko-KR" altLang="en-US" sz="1500" dirty="0"/>
              <a:t>로부터 결과 받기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755" y="1220404"/>
            <a:ext cx="1286020" cy="228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1869" y="1220404"/>
            <a:ext cx="1286019" cy="2286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4497390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SecondActivity.java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5BED1-0EDF-4B86-F5F3-E77D5F7A8A98}"/>
              </a:ext>
            </a:extLst>
          </p:cNvPr>
          <p:cNvSpPr txBox="1"/>
          <p:nvPr/>
        </p:nvSpPr>
        <p:spPr>
          <a:xfrm>
            <a:off x="311149" y="633437"/>
            <a:ext cx="675935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 </a:t>
            </a:r>
            <a:r>
              <a:rPr lang="ko-KR" altLang="en-US" sz="1000" dirty="0"/>
              <a:t>로부터 결과를 받아야 하는 경우에는 </a:t>
            </a:r>
            <a:r>
              <a:rPr lang="en-US" altLang="ko-KR" sz="1000" dirty="0"/>
              <a:t>startActivityForResult( )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보내면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onActivityResult( ) </a:t>
            </a:r>
            <a:r>
              <a:rPr lang="ko-KR" altLang="en-US" sz="1000" dirty="0"/>
              <a:t>콜백 메소드가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보낼 때는 </a:t>
            </a:r>
            <a:r>
              <a:rPr lang="en-US" altLang="ko-KR" sz="1000" dirty="0">
                <a:solidFill>
                  <a:srgbClr val="FF0000"/>
                </a:solidFill>
              </a:rPr>
              <a:t>intent </a:t>
            </a:r>
            <a:r>
              <a:rPr lang="ko-KR" altLang="en-US" sz="1000" dirty="0">
                <a:solidFill>
                  <a:srgbClr val="FF0000"/>
                </a:solidFill>
              </a:rPr>
              <a:t>객체의 </a:t>
            </a:r>
            <a:r>
              <a:rPr lang="en-US" altLang="ko-KR" sz="1000" dirty="0">
                <a:solidFill>
                  <a:srgbClr val="FF0000"/>
                </a:solidFill>
              </a:rPr>
              <a:t>extra field</a:t>
            </a:r>
            <a:r>
              <a:rPr lang="ko-KR" altLang="en-US" sz="1000" dirty="0"/>
              <a:t>를 사용</a:t>
            </a:r>
            <a:br>
              <a:rPr lang="en-US" altLang="ko-KR" sz="1000" dirty="0"/>
            </a:br>
            <a:r>
              <a:rPr lang="en-US" altLang="ko-KR" sz="1000" dirty="0"/>
              <a:t>- Extra field</a:t>
            </a:r>
            <a:r>
              <a:rPr lang="ko-KR" altLang="en-US" sz="1000" dirty="0"/>
              <a:t>는 </a:t>
            </a:r>
            <a:r>
              <a:rPr lang="en-US" altLang="ko-KR" sz="1000" dirty="0"/>
              <a:t>Bundle type</a:t>
            </a:r>
            <a:r>
              <a:rPr lang="ko-KR" altLang="en-US" sz="1000" dirty="0"/>
              <a:t>의 객체로서 </a:t>
            </a:r>
            <a:r>
              <a:rPr lang="ko-KR" altLang="en-US" sz="1000" dirty="0">
                <a:solidFill>
                  <a:srgbClr val="FF0000"/>
                </a:solidFill>
              </a:rPr>
              <a:t>데이터를 </a:t>
            </a:r>
            <a:r>
              <a:rPr lang="en-US" altLang="ko-KR" sz="1000" dirty="0">
                <a:solidFill>
                  <a:srgbClr val="FF0000"/>
                </a:solidFill>
              </a:rPr>
              <a:t>“</a:t>
            </a:r>
            <a:r>
              <a:rPr lang="ko-KR" altLang="en-US" sz="1000" dirty="0">
                <a:solidFill>
                  <a:srgbClr val="FF0000"/>
                </a:solidFill>
              </a:rPr>
              <a:t>이름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값</a:t>
            </a:r>
            <a:r>
              <a:rPr lang="en-US" altLang="ko-KR" sz="1000" dirty="0">
                <a:solidFill>
                  <a:srgbClr val="FF0000"/>
                </a:solidFill>
              </a:rPr>
              <a:t>”</a:t>
            </a:r>
            <a:r>
              <a:rPr lang="ko-KR" altLang="en-US" sz="1000" dirty="0">
                <a:solidFill>
                  <a:srgbClr val="FF0000"/>
                </a:solidFill>
              </a:rPr>
              <a:t>의 쌍으로 저장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/>
              <a:t>- putExtra( ) : Extra field</a:t>
            </a:r>
            <a:r>
              <a:rPr lang="ko-KR" altLang="en-US" sz="1000" dirty="0"/>
              <a:t>에 값을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값을 쌍으로 저장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get</a:t>
            </a:r>
            <a:r>
              <a:rPr lang="en-US" altLang="ko-KR" sz="1000" u="sng" dirty="0"/>
              <a:t>Type</a:t>
            </a:r>
            <a:r>
              <a:rPr lang="en-US" altLang="ko-KR" sz="1000" dirty="0"/>
              <a:t>Extra( ) : Extra field</a:t>
            </a:r>
            <a:r>
              <a:rPr lang="ko-KR" altLang="en-US" sz="1000" dirty="0"/>
              <a:t>에서 값을 추출 </a:t>
            </a:r>
            <a:r>
              <a:rPr lang="en-US" altLang="ko-KR" sz="1000" dirty="0"/>
              <a:t>(</a:t>
            </a:r>
            <a:r>
              <a:rPr lang="ko-KR" altLang="en-US" sz="1000" dirty="0"/>
              <a:t>이름을 통해 값을 추출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800" dirty="0"/>
              <a:t>(</a:t>
            </a:r>
            <a:r>
              <a:rPr lang="en-US" altLang="ko-KR" sz="800" u="sng" dirty="0"/>
              <a:t>Type</a:t>
            </a:r>
            <a:r>
              <a:rPr lang="en-US" altLang="ko-KR" sz="800" dirty="0"/>
              <a:t> </a:t>
            </a:r>
            <a:r>
              <a:rPr lang="ko-KR" altLang="en-US" sz="800" dirty="0"/>
              <a:t>에는 </a:t>
            </a:r>
            <a:r>
              <a:rPr lang="en-US" altLang="ko-KR" sz="800" dirty="0"/>
              <a:t>Int,</a:t>
            </a:r>
            <a:r>
              <a:rPr lang="ko-KR" altLang="en-US" sz="800" dirty="0"/>
              <a:t> </a:t>
            </a:r>
            <a:r>
              <a:rPr lang="en-US" altLang="ko-KR" sz="800" dirty="0"/>
              <a:t>Float,</a:t>
            </a:r>
            <a:r>
              <a:rPr lang="ko-KR" altLang="en-US" sz="800" dirty="0"/>
              <a:t> </a:t>
            </a:r>
            <a:r>
              <a:rPr lang="en-US" altLang="ko-KR" sz="800" dirty="0"/>
              <a:t>IntArray, String </a:t>
            </a:r>
            <a:r>
              <a:rPr lang="ko-KR" altLang="en-US" sz="800" dirty="0"/>
              <a:t>등이 들어갈 수 있음</a:t>
            </a:r>
            <a:r>
              <a:rPr lang="en-US" altLang="ko-KR" sz="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97C8E1-3E23-4790-4791-4BEB54AEC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82" y="1220404"/>
            <a:ext cx="1286018" cy="2286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7FCB37-260A-C863-0A56-1C3D1EAC8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983" y="3854885"/>
            <a:ext cx="1286018" cy="22862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76520C-FBBC-91C2-4874-A2810012C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55" y="3854887"/>
            <a:ext cx="1286020" cy="2286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D99208-E7A2-D28F-FC52-1F223A570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869" y="3854886"/>
            <a:ext cx="1286019" cy="22862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9F8DEA-F09F-DA3C-AC76-4F41637E2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390" y="2616980"/>
            <a:ext cx="2601533" cy="42410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3DF2D9-5321-F8E5-39C5-E186C4D95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883" y="2609753"/>
            <a:ext cx="3647253" cy="42482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7C8EC1-F810-7790-F954-4C363EF9B0F0}"/>
              </a:ext>
            </a:extLst>
          </p:cNvPr>
          <p:cNvSpPr txBox="1"/>
          <p:nvPr/>
        </p:nvSpPr>
        <p:spPr>
          <a:xfrm>
            <a:off x="241883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9FABC9-F422-FE6D-1EB1-DA6744F6FE15}"/>
              </a:ext>
            </a:extLst>
          </p:cNvPr>
          <p:cNvCxnSpPr/>
          <p:nvPr/>
        </p:nvCxnSpPr>
        <p:spPr>
          <a:xfrm>
            <a:off x="2944500" y="6053506"/>
            <a:ext cx="8822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6A991A-9997-D7C5-7E05-17F01039B1CB}"/>
              </a:ext>
            </a:extLst>
          </p:cNvPr>
          <p:cNvCxnSpPr>
            <a:cxnSpLocks/>
          </p:cNvCxnSpPr>
          <p:nvPr/>
        </p:nvCxnSpPr>
        <p:spPr>
          <a:xfrm flipV="1">
            <a:off x="3405188" y="2698750"/>
            <a:ext cx="1092202" cy="3237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8BA474-4387-0C8C-D858-17F64FBE5A2C}"/>
              </a:ext>
            </a:extLst>
          </p:cNvPr>
          <p:cNvCxnSpPr>
            <a:cxnSpLocks/>
          </p:cNvCxnSpPr>
          <p:nvPr/>
        </p:nvCxnSpPr>
        <p:spPr>
          <a:xfrm>
            <a:off x="5030475" y="5970956"/>
            <a:ext cx="925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41DEFF-06A3-059F-C5FC-57748285A765}"/>
              </a:ext>
            </a:extLst>
          </p:cNvPr>
          <p:cNvCxnSpPr>
            <a:cxnSpLocks/>
          </p:cNvCxnSpPr>
          <p:nvPr/>
        </p:nvCxnSpPr>
        <p:spPr>
          <a:xfrm flipH="1">
            <a:off x="2824163" y="5936456"/>
            <a:ext cx="2183606" cy="280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872038-1342-C644-9E8E-C2367DA8C0DA}"/>
              </a:ext>
            </a:extLst>
          </p:cNvPr>
          <p:cNvSpPr/>
          <p:nvPr/>
        </p:nvSpPr>
        <p:spPr>
          <a:xfrm>
            <a:off x="10960100" y="2917826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587592-1FF7-F85A-73D4-47743B71A9D6}"/>
              </a:ext>
            </a:extLst>
          </p:cNvPr>
          <p:cNvSpPr/>
          <p:nvPr/>
        </p:nvSpPr>
        <p:spPr>
          <a:xfrm>
            <a:off x="10960100" y="5558221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4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Event </a:t>
            </a:r>
            <a:r>
              <a:rPr lang="ko-KR" altLang="en-US" sz="1500" dirty="0"/>
              <a:t>처리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34738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Android</a:t>
            </a:r>
            <a:r>
              <a:rPr lang="ko-KR" altLang="en-US" sz="1300" dirty="0"/>
              <a:t>에서의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방식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6233385" y="1071501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XML </a:t>
            </a:r>
            <a:r>
              <a:rPr lang="ko-KR" altLang="en-US" sz="1300" dirty="0"/>
              <a:t>파일에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등록하는 방법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4B84E-8983-6B23-CD46-A02A026432A5}"/>
              </a:ext>
            </a:extLst>
          </p:cNvPr>
          <p:cNvSpPr txBox="1"/>
          <p:nvPr/>
        </p:nvSpPr>
        <p:spPr>
          <a:xfrm>
            <a:off x="311149" y="2222103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7A79-287A-B4A6-C014-0DDF099703D9}"/>
              </a:ext>
            </a:extLst>
          </p:cNvPr>
          <p:cNvSpPr txBox="1"/>
          <p:nvPr/>
        </p:nvSpPr>
        <p:spPr>
          <a:xfrm>
            <a:off x="6233385" y="2337519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2. Event</a:t>
            </a:r>
            <a:r>
              <a:rPr lang="ko-KR" altLang="en-US" sz="1300" dirty="0"/>
              <a:t>를 처리하는 객체를 생성하여 </a:t>
            </a:r>
            <a:r>
              <a:rPr lang="en-US" altLang="ko-KR" sz="1300" dirty="0"/>
              <a:t>event</a:t>
            </a:r>
            <a:r>
              <a:rPr lang="ko-KR" altLang="en-US" sz="1300" dirty="0"/>
              <a:t>를 처리하는 방법</a:t>
            </a:r>
            <a:endParaRPr lang="en-US" altLang="ko-KR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1454-03F1-7616-11F9-A0B5806BB16A}"/>
              </a:ext>
            </a:extLst>
          </p:cNvPr>
          <p:cNvSpPr txBox="1"/>
          <p:nvPr/>
        </p:nvSpPr>
        <p:spPr>
          <a:xfrm>
            <a:off x="6233385" y="3935706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3. View class</a:t>
            </a:r>
            <a:r>
              <a:rPr lang="ko-KR" altLang="en-US" sz="1300" dirty="0"/>
              <a:t>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재정의하는 방법</a:t>
            </a:r>
            <a:endParaRPr lang="en-US" altLang="ko-KR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410AD5-9561-5482-BC9F-FD0B1F2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1" y="1634738"/>
            <a:ext cx="2806527" cy="183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암시적 인텐트 </a:t>
            </a:r>
            <a:r>
              <a:rPr lang="en-US" altLang="ko-KR" sz="1500" dirty="0"/>
              <a:t>(Implicit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81" y="4135864"/>
            <a:ext cx="4215417" cy="2626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571" y="1634736"/>
            <a:ext cx="14175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935317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486C-1AA0-DF5A-773B-61FD4B9B7623}"/>
              </a:ext>
            </a:extLst>
          </p:cNvPr>
          <p:cNvSpPr txBox="1"/>
          <p:nvPr/>
        </p:nvSpPr>
        <p:spPr>
          <a:xfrm>
            <a:off x="311149" y="633437"/>
            <a:ext cx="62248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자신이 원하는 작업만을 기술하면 </a:t>
            </a:r>
            <a:r>
              <a:rPr lang="en-US" altLang="ko-KR" sz="1000" dirty="0"/>
              <a:t>Android</a:t>
            </a:r>
            <a:r>
              <a:rPr lang="ko-KR" altLang="en-US" sz="1000" dirty="0"/>
              <a:t>가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파일의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와 </a:t>
            </a:r>
            <a:r>
              <a:rPr lang="en-US" altLang="ko-KR" sz="1000" dirty="0"/>
              <a:t>implicit intent</a:t>
            </a:r>
            <a:r>
              <a:rPr lang="ko-KR" altLang="en-US" sz="1000" dirty="0"/>
              <a:t>를 비교하여</a:t>
            </a:r>
            <a:r>
              <a:rPr lang="en-US" altLang="ko-KR" sz="1000" dirty="0"/>
              <a:t> </a:t>
            </a:r>
            <a:r>
              <a:rPr lang="ko-KR" altLang="en-US" sz="1000" dirty="0"/>
              <a:t>가장 일치하는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검색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Implicit</a:t>
            </a:r>
            <a:r>
              <a:rPr lang="ko-KR" altLang="en-US" sz="1000" dirty="0"/>
              <a:t>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생성하려면 </a:t>
            </a:r>
            <a:r>
              <a:rPr lang="en-US" altLang="ko-KR" sz="1000" dirty="0"/>
              <a:t>intent </a:t>
            </a:r>
            <a:r>
              <a:rPr lang="ko-KR" altLang="en-US" sz="1000" dirty="0"/>
              <a:t>안에 </a:t>
            </a:r>
            <a:r>
              <a:rPr lang="en-US" altLang="ko-KR" sz="1000" dirty="0">
                <a:solidFill>
                  <a:srgbClr val="FF0000"/>
                </a:solidFill>
              </a:rPr>
              <a:t>action</a:t>
            </a:r>
            <a:r>
              <a:rPr lang="ko-KR" altLang="en-US" sz="1000" dirty="0"/>
              <a:t>과 </a:t>
            </a:r>
            <a:r>
              <a:rPr lang="en-US" altLang="ko-KR" sz="1000" dirty="0">
                <a:solidFill>
                  <a:srgbClr val="FF0000"/>
                </a:solidFill>
              </a:rPr>
              <a:t>data</a:t>
            </a:r>
            <a:r>
              <a:rPr lang="ko-KR" altLang="en-US" sz="1000" dirty="0">
                <a:solidFill>
                  <a:srgbClr val="FF0000"/>
                </a:solidFill>
              </a:rPr>
              <a:t>를 지정</a:t>
            </a:r>
            <a:r>
              <a:rPr lang="ko-KR" altLang="en-US" sz="1000" dirty="0"/>
              <a:t>해야 한다</a:t>
            </a:r>
            <a:r>
              <a:rPr lang="en-US" altLang="ko-KR" sz="1000" dirty="0"/>
              <a:t>.</a:t>
            </a:r>
            <a:endParaRPr lang="en-US" altLang="ko-KR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C7587F-7E55-B1E4-CC7B-F5371D937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1634736"/>
            <a:ext cx="1351569" cy="2402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FE09BB-77DA-D904-8CD5-3C55CBFC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1634736"/>
            <a:ext cx="1351569" cy="2402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D82A4B-3C4D-3CD1-C149-B6A1250AD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4359243"/>
            <a:ext cx="1351569" cy="2402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C41AF-63F4-8FB1-BEF7-216E06EB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4359243"/>
            <a:ext cx="1351569" cy="2402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44C6F4-BA4E-2783-1127-36E8AEF52ED0}"/>
              </a:ext>
            </a:extLst>
          </p:cNvPr>
          <p:cNvSpPr txBox="1"/>
          <p:nvPr/>
        </p:nvSpPr>
        <p:spPr>
          <a:xfrm>
            <a:off x="7504909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전화걸기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9757B-2B17-47B3-3E5E-2107B40E1514}"/>
              </a:ext>
            </a:extLst>
          </p:cNvPr>
          <p:cNvSpPr txBox="1"/>
          <p:nvPr/>
        </p:nvSpPr>
        <p:spPr>
          <a:xfrm>
            <a:off x="9499434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지도보기</a:t>
            </a:r>
            <a:endParaRPr lang="en-US" altLang="ko-KR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C4FB6-6A95-99B4-10E5-9D67115DBC3F}"/>
              </a:ext>
            </a:extLst>
          </p:cNvPr>
          <p:cNvSpPr txBox="1"/>
          <p:nvPr/>
        </p:nvSpPr>
        <p:spPr>
          <a:xfrm>
            <a:off x="9499434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연락처보기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D735C-4F26-BD4B-3312-53BEDF543B3D}"/>
              </a:ext>
            </a:extLst>
          </p:cNvPr>
          <p:cNvSpPr txBox="1"/>
          <p:nvPr/>
        </p:nvSpPr>
        <p:spPr>
          <a:xfrm>
            <a:off x="7567602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웹브라우저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81349-ED54-4B07-07D2-580CCF8993B5}"/>
              </a:ext>
            </a:extLst>
          </p:cNvPr>
          <p:cNvSpPr txBox="1"/>
          <p:nvPr/>
        </p:nvSpPr>
        <p:spPr>
          <a:xfrm>
            <a:off x="311149" y="142118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F0575D-ACD7-7BF4-B293-CB9804FE2A5F}"/>
              </a:ext>
            </a:extLst>
          </p:cNvPr>
          <p:cNvCxnSpPr>
            <a:cxnSpLocks/>
          </p:cNvCxnSpPr>
          <p:nvPr/>
        </p:nvCxnSpPr>
        <p:spPr>
          <a:xfrm>
            <a:off x="1630855" y="5390244"/>
            <a:ext cx="783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A802FF-1F19-EB9F-5A5C-E09DB8A7FC50}"/>
              </a:ext>
            </a:extLst>
          </p:cNvPr>
          <p:cNvCxnSpPr>
            <a:cxnSpLocks/>
          </p:cNvCxnSpPr>
          <p:nvPr/>
        </p:nvCxnSpPr>
        <p:spPr>
          <a:xfrm>
            <a:off x="2467981" y="5390244"/>
            <a:ext cx="16275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EA46D5-EBD4-22F7-F68E-745D42400DFA}"/>
              </a:ext>
            </a:extLst>
          </p:cNvPr>
          <p:cNvCxnSpPr>
            <a:cxnSpLocks/>
          </p:cNvCxnSpPr>
          <p:nvPr/>
        </p:nvCxnSpPr>
        <p:spPr>
          <a:xfrm flipV="1">
            <a:off x="2182969" y="1388516"/>
            <a:ext cx="920839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2DF9EEF-1DD8-634E-582F-4741200AACAE}"/>
              </a:ext>
            </a:extLst>
          </p:cNvPr>
          <p:cNvCxnSpPr>
            <a:cxnSpLocks/>
          </p:cNvCxnSpPr>
          <p:nvPr/>
        </p:nvCxnSpPr>
        <p:spPr>
          <a:xfrm flipV="1">
            <a:off x="3354946" y="1388516"/>
            <a:ext cx="218941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C1D08D-7AFC-7354-A99F-5A5709135C7A}"/>
              </a:ext>
            </a:extLst>
          </p:cNvPr>
          <p:cNvSpPr txBox="1"/>
          <p:nvPr/>
        </p:nvSpPr>
        <p:spPr>
          <a:xfrm>
            <a:off x="311149" y="3470330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Manifest</a:t>
            </a:r>
            <a:r>
              <a:rPr lang="ko-KR" altLang="en-US" sz="800" dirty="0"/>
              <a:t>에 권한을 부여해야 함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E7AF7F-2E38-CF80-09D9-A1CC66533C3D}"/>
              </a:ext>
            </a:extLst>
          </p:cNvPr>
          <p:cNvSpPr txBox="1"/>
          <p:nvPr/>
        </p:nvSpPr>
        <p:spPr>
          <a:xfrm>
            <a:off x="4499819" y="5223263"/>
            <a:ext cx="2364620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Data</a:t>
            </a:r>
            <a:r>
              <a:rPr lang="ko-KR" altLang="en-US" sz="1000" dirty="0"/>
              <a:t>는 여러가지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설정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 </a:t>
            </a:r>
            <a:r>
              <a:rPr lang="ko-KR" altLang="en-US" sz="800" dirty="0"/>
              <a:t>생성 시에 바로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setData</a:t>
            </a:r>
            <a:r>
              <a:rPr lang="en-US" altLang="ko-KR" sz="800" dirty="0"/>
              <a:t>( ) method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putExtra(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9086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멀티태스킹 </a:t>
            </a:r>
            <a:r>
              <a:rPr lang="en-US" altLang="ko-KR" sz="1500" dirty="0"/>
              <a:t>(Multi-tasking)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790868"/>
            <a:ext cx="516881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동시에 여러 </a:t>
            </a:r>
            <a:r>
              <a:rPr lang="en-US" altLang="ko-KR" sz="1000" dirty="0"/>
              <a:t>task</a:t>
            </a:r>
            <a:r>
              <a:rPr lang="ko-KR" altLang="en-US" sz="1000" dirty="0"/>
              <a:t> 실행 가능하며 </a:t>
            </a:r>
            <a:r>
              <a:rPr lang="en-US" altLang="ko-KR" sz="1000" dirty="0"/>
              <a:t>task </a:t>
            </a:r>
            <a:r>
              <a:rPr lang="ko-KR" altLang="en-US" sz="1000" dirty="0"/>
              <a:t>간에 스위칭도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현재의 </a:t>
            </a:r>
            <a:r>
              <a:rPr lang="en-US" altLang="ko-KR" sz="1000" dirty="0"/>
              <a:t>task</a:t>
            </a:r>
            <a:r>
              <a:rPr lang="ko-KR" altLang="en-US" sz="1000" dirty="0"/>
              <a:t>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보내고 다른 </a:t>
            </a:r>
            <a:r>
              <a:rPr lang="en-US" altLang="ko-KR" sz="1000" dirty="0"/>
              <a:t>task</a:t>
            </a:r>
            <a:r>
              <a:rPr lang="ko-KR" altLang="en-US" sz="1000" dirty="0"/>
              <a:t>을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에서 시작할 수 있음</a:t>
            </a:r>
            <a:br>
              <a:rPr lang="en-US" altLang="ko-KR" sz="1000" dirty="0"/>
            </a:br>
            <a:r>
              <a:rPr lang="en-US" altLang="ko-KR" sz="1000" dirty="0"/>
              <a:t>(Activity stack </a:t>
            </a:r>
            <a:r>
              <a:rPr lang="ko-KR" altLang="en-US" sz="1000" dirty="0"/>
              <a:t>전체를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보내거나</a:t>
            </a:r>
            <a:r>
              <a:rPr lang="en-US" altLang="ko-KR" sz="1000" dirty="0"/>
              <a:t>, foreground</a:t>
            </a:r>
            <a:r>
              <a:rPr lang="ko-KR" altLang="en-US" sz="1000" dirty="0"/>
              <a:t>로 불러올 수 있음</a:t>
            </a:r>
            <a:r>
              <a:rPr lang="en-US" altLang="ko-KR" sz="1000" dirty="0"/>
              <a:t>)</a:t>
            </a:r>
          </a:p>
        </p:txBody>
      </p:sp>
      <p:pic>
        <p:nvPicPr>
          <p:cNvPr id="9218" name="Picture 2" descr="android - How to make tasks in Overview Screen looks like together like  Chrome? - Stack Overflow">
            <a:extLst>
              <a:ext uri="{FF2B5EF4-FFF2-40B4-BE49-F238E27FC236}">
                <a16:creationId xmlns:a16="http://schemas.microsoft.com/office/drawing/2014/main" id="{B7C1C4DB-FFD9-869B-46B2-E761D57A0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96" y="1416081"/>
            <a:ext cx="2157345" cy="38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83B87-2B61-5853-9A87-CC2A09BE5807}"/>
              </a:ext>
            </a:extLst>
          </p:cNvPr>
          <p:cNvSpPr txBox="1"/>
          <p:nvPr/>
        </p:nvSpPr>
        <p:spPr>
          <a:xfrm>
            <a:off x="8963696" y="790868"/>
            <a:ext cx="3013655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Overview Screen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최근에 사용된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들과 </a:t>
            </a:r>
            <a:r>
              <a:rPr lang="en-US" altLang="ko-KR" sz="1000" dirty="0"/>
              <a:t>task</a:t>
            </a:r>
            <a:r>
              <a:rPr lang="ko-KR" altLang="en-US" sz="1000" dirty="0"/>
              <a:t>들을 보여준다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91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Listener </a:t>
            </a:r>
            <a:r>
              <a:rPr lang="ko-KR" altLang="en-US" sz="1500" dirty="0"/>
              <a:t>객체를 생성하는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Listener class</a:t>
            </a:r>
            <a:r>
              <a:rPr lang="ko-KR" altLang="en-US" sz="1100" dirty="0"/>
              <a:t>를 내부 </a:t>
            </a:r>
            <a:r>
              <a:rPr lang="en-US" altLang="ko-KR" sz="1100" dirty="0"/>
              <a:t>class</a:t>
            </a:r>
            <a:r>
              <a:rPr lang="ko-KR" altLang="en-US" sz="1100" dirty="0"/>
              <a:t>로 정의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Listener </a:t>
            </a:r>
            <a:r>
              <a:rPr lang="ko-KR" altLang="en-US" sz="1100" dirty="0"/>
              <a:t>인터페이스를 </a:t>
            </a:r>
            <a:r>
              <a:rPr lang="en-US" altLang="ko-KR" sz="1100" dirty="0"/>
              <a:t>activity class</a:t>
            </a:r>
            <a:r>
              <a:rPr lang="ko-KR" altLang="en-US" sz="1100" dirty="0"/>
              <a:t>에 구현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Listener class</a:t>
            </a:r>
            <a:r>
              <a:rPr lang="ko-KR" altLang="en-US" sz="1100" dirty="0"/>
              <a:t>를 익명 </a:t>
            </a:r>
            <a:r>
              <a:rPr lang="en-US" altLang="ko-KR" sz="1100" dirty="0"/>
              <a:t>class</a:t>
            </a:r>
            <a:r>
              <a:rPr lang="ko-KR" altLang="en-US" sz="1100" dirty="0"/>
              <a:t>로 정의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람다식을 이용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Material</a:t>
            </a:r>
            <a:r>
              <a:rPr lang="ko-KR" altLang="en-US" sz="1500" dirty="0"/>
              <a:t> </a:t>
            </a:r>
            <a:r>
              <a:rPr lang="en-US" altLang="ko-KR" sz="1500" dirty="0"/>
              <a:t>Design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MDC (Material Design Components)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5371" y="1207327"/>
            <a:ext cx="2583237" cy="490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EA5A32-D336-97C1-7030-387FDEC3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83" y="1237144"/>
            <a:ext cx="2651056" cy="4712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04DB0-6736-36E7-7764-981BDAA96BC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261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체크 박스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CheckBox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10" y="1718080"/>
            <a:ext cx="2141837" cy="4764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F2257-C0C9-0EEE-A24C-437CF76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79" y="1718079"/>
            <a:ext cx="4017117" cy="3394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DD8DE7-4A57-814D-8A6C-6F7D708E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11" y="993962"/>
            <a:ext cx="1518750" cy="27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C8B4E8-5741-830A-0F2B-C1C91130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611" y="3782935"/>
            <a:ext cx="1518750" cy="27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139B02-F8C8-015C-11EF-BF0DAD685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806" y="993962"/>
            <a:ext cx="151875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C89974-B1ED-C0DD-B213-C11687D8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806" y="3782935"/>
            <a:ext cx="1518750" cy="27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93D17-BD4B-B819-23E2-5A8555055E6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7ED9D-9EBD-074D-B602-3BE3CC65E957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사용자가 옵션을 선택하거나 해제할 수 있으며</a:t>
            </a:r>
            <a:r>
              <a:rPr lang="en-US" altLang="ko-KR" sz="1100" dirty="0"/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다중 선택</a:t>
            </a:r>
            <a:r>
              <a:rPr lang="ko-KR" altLang="en-US" sz="1100" dirty="0"/>
              <a:t>이 가능</a:t>
            </a:r>
            <a:endParaRPr lang="en-US" altLang="ko-KR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32AF0-DD6B-4A39-69EA-BC626E81F1C6}"/>
              </a:ext>
            </a:extLst>
          </p:cNvPr>
          <p:cNvSpPr/>
          <p:nvPr/>
        </p:nvSpPr>
        <p:spPr>
          <a:xfrm>
            <a:off x="708339" y="3123127"/>
            <a:ext cx="1944708" cy="1687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D0D9E-090B-D0E8-B288-8428CCFBC52B}"/>
              </a:ext>
            </a:extLst>
          </p:cNvPr>
          <p:cNvSpPr txBox="1"/>
          <p:nvPr/>
        </p:nvSpPr>
        <p:spPr>
          <a:xfrm>
            <a:off x="3127179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E8807-F1EB-3520-0AB8-818A242DD5BA}"/>
              </a:ext>
            </a:extLst>
          </p:cNvPr>
          <p:cNvSpPr txBox="1"/>
          <p:nvPr/>
        </p:nvSpPr>
        <p:spPr>
          <a:xfrm>
            <a:off x="511210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24F0B-2682-8F23-F906-A1341FFDF93E}"/>
              </a:ext>
            </a:extLst>
          </p:cNvPr>
          <p:cNvSpPr/>
          <p:nvPr/>
        </p:nvSpPr>
        <p:spPr>
          <a:xfrm>
            <a:off x="3274906" y="3445803"/>
            <a:ext cx="3869390" cy="15190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6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D44ECA-F1AE-7F02-C6DB-81B280FE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27" y="2325756"/>
            <a:ext cx="3476485" cy="3086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28" y="2507235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80" y="25072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301E5-EA30-8519-3213-EA66ED09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347509" cy="3566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DC933-2E96-793C-8F88-44A66849FE52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하나만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RadioGroup</a:t>
            </a:r>
            <a:r>
              <a:rPr lang="ko-KR" altLang="en-US" sz="1100" dirty="0"/>
              <a:t>으로 묶인 </a:t>
            </a:r>
            <a:r>
              <a:rPr lang="en-US" altLang="ko-KR" sz="1100" dirty="0" err="1"/>
              <a:t>RadioButton</a:t>
            </a:r>
            <a:r>
              <a:rPr lang="ko-KR" altLang="en-US" sz="1100" dirty="0"/>
              <a:t>들 중에서 하나만 </a:t>
            </a:r>
            <a:r>
              <a:rPr lang="ko-KR" altLang="en-US" sz="1100" dirty="0">
                <a:solidFill>
                  <a:srgbClr val="FF0000"/>
                </a:solidFill>
              </a:rPr>
              <a:t>단일 선택</a:t>
            </a:r>
            <a:r>
              <a:rPr lang="ko-KR" altLang="en-US" sz="1100" dirty="0"/>
              <a:t> 가능</a:t>
            </a:r>
            <a:endParaRPr lang="en-US" altLang="ko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1E13-E25B-9999-5E73-0FEE35186A2E}"/>
              </a:ext>
            </a:extLst>
          </p:cNvPr>
          <p:cNvSpPr txBox="1"/>
          <p:nvPr/>
        </p:nvSpPr>
        <p:spPr>
          <a:xfrm>
            <a:off x="3998123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E2B73-E434-B8E2-A82D-223B8790F79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C5B238-42CF-08A2-440D-0447EE18CF4D}"/>
              </a:ext>
            </a:extLst>
          </p:cNvPr>
          <p:cNvSpPr/>
          <p:nvPr/>
        </p:nvSpPr>
        <p:spPr>
          <a:xfrm>
            <a:off x="4174362" y="3973131"/>
            <a:ext cx="3321950" cy="1255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115B2-7C8A-715D-772D-6FC70FEBF1CC}"/>
              </a:ext>
            </a:extLst>
          </p:cNvPr>
          <p:cNvSpPr/>
          <p:nvPr/>
        </p:nvSpPr>
        <p:spPr>
          <a:xfrm>
            <a:off x="746976" y="3973131"/>
            <a:ext cx="2009104" cy="1648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428" y="2030717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2980" y="2030717"/>
            <a:ext cx="1620000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3BF0B-BB6A-3D4B-8D33-7E27F8BB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87" y="1521260"/>
            <a:ext cx="3903599" cy="4579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7A4376-65C3-654E-5F2D-06CA08E7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82" y="1521260"/>
            <a:ext cx="2593254" cy="45796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AD8AB4-6FC3-A6A4-6D5E-0B4508525EAD}"/>
              </a:ext>
            </a:extLst>
          </p:cNvPr>
          <p:cNvSpPr/>
          <p:nvPr/>
        </p:nvSpPr>
        <p:spPr>
          <a:xfrm>
            <a:off x="3814350" y="2693215"/>
            <a:ext cx="3746436" cy="24196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9F899-1BCB-EA90-9C90-F2F622962A5D}"/>
              </a:ext>
            </a:extLst>
          </p:cNvPr>
          <p:cNvSpPr txBox="1"/>
          <p:nvPr/>
        </p:nvSpPr>
        <p:spPr>
          <a:xfrm>
            <a:off x="3657187" y="1305816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61974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스위치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608F82-A25D-7CD6-DCAE-7255443F8795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C46C60-3EEF-DE7A-4F29-61412089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989415" cy="2877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8E7691-3628-3E77-A49E-2A88597E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8" y="2325756"/>
            <a:ext cx="3076560" cy="2712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EA18A4-90EE-DA6A-9245-7C7A7F44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27" y="2379133"/>
            <a:ext cx="162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28977-0C52-2964-CF1B-27A0242DC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678" y="2379133"/>
            <a:ext cx="1620000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A4E6D7-AE4E-63CB-AD2D-0B266FE92A0F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두 가지 상태 </a:t>
            </a:r>
            <a:r>
              <a:rPr lang="en-US" altLang="ko-KR" sz="1100" dirty="0"/>
              <a:t>(On </a:t>
            </a:r>
            <a:r>
              <a:rPr lang="ko-KR" altLang="en-US" sz="1100" dirty="0"/>
              <a:t>또는 </a:t>
            </a:r>
            <a:r>
              <a:rPr lang="en-US" altLang="ko-KR" sz="1100" dirty="0"/>
              <a:t>Off) </a:t>
            </a:r>
            <a:r>
              <a:rPr lang="ko-KR" altLang="en-US" sz="1100" dirty="0"/>
              <a:t>중 하나를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일반적으로 </a:t>
            </a:r>
            <a:r>
              <a:rPr lang="en-US" altLang="ko-KR" sz="1100" dirty="0"/>
              <a:t>2</a:t>
            </a:r>
            <a:r>
              <a:rPr lang="ko-KR" altLang="en-US" sz="1100" dirty="0"/>
              <a:t>가지 옵션 중에서 하나로 </a:t>
            </a:r>
            <a:r>
              <a:rPr lang="ko-KR" altLang="en-US" sz="1100" dirty="0" err="1"/>
              <a:t>토글하는</a:t>
            </a:r>
            <a:r>
              <a:rPr lang="ko-KR" altLang="en-US" sz="1100" dirty="0"/>
              <a:t> 데 사용</a:t>
            </a:r>
            <a:endParaRPr lang="en-US" altLang="ko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DA5D0-87C4-DC39-8306-EEB8BB2ABE6E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4183C-909C-95D7-822B-5E981ACB26F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3D8D6-23FD-E8CF-C52E-979167FF4F03}"/>
              </a:ext>
            </a:extLst>
          </p:cNvPr>
          <p:cNvSpPr/>
          <p:nvPr/>
        </p:nvSpPr>
        <p:spPr>
          <a:xfrm>
            <a:off x="4121240" y="4031087"/>
            <a:ext cx="3271234" cy="856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175AAE-6DEB-2855-7CF8-30B31A873739}"/>
              </a:ext>
            </a:extLst>
          </p:cNvPr>
          <p:cNvSpPr/>
          <p:nvPr/>
        </p:nvSpPr>
        <p:spPr>
          <a:xfrm>
            <a:off x="531560" y="3889419"/>
            <a:ext cx="1831713" cy="933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2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100388" cy="2887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66" y="2218034"/>
            <a:ext cx="1822500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AD7B9-D449-254B-59EA-C2F4B8869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77" y="2218034"/>
            <a:ext cx="1822500" cy="32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003966" cy="2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5885C-FC6E-431C-0033-C3EBAF892CD8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CheckBox</a:t>
            </a:r>
            <a:r>
              <a:rPr lang="ko-KR" altLang="en-US" sz="1100" dirty="0"/>
              <a:t>와 유사하나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ToggleButton</a:t>
            </a:r>
            <a:r>
              <a:rPr lang="ko-KR" altLang="en-US" sz="1100" dirty="0"/>
              <a:t>은 스타일과 디자인을 </a:t>
            </a:r>
            <a:r>
              <a:rPr lang="ko-KR" altLang="en-US" sz="1100" dirty="0" err="1"/>
              <a:t>커스터마이즈하기에</a:t>
            </a:r>
            <a:r>
              <a:rPr lang="ko-KR" altLang="en-US" sz="1100" dirty="0"/>
              <a:t> 더 용이하다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195F-641D-DEFE-EA06-EF50DBDADAF8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D0228-3DA4-6082-DD4E-17233FEF3606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6BCC2-C3CC-2EE0-5873-0292C39546D6}"/>
              </a:ext>
            </a:extLst>
          </p:cNvPr>
          <p:cNvSpPr/>
          <p:nvPr/>
        </p:nvSpPr>
        <p:spPr>
          <a:xfrm>
            <a:off x="3798321" y="3979571"/>
            <a:ext cx="2731268" cy="109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29950-7455-E757-807E-C37916CE3569}"/>
              </a:ext>
            </a:extLst>
          </p:cNvPr>
          <p:cNvSpPr/>
          <p:nvPr/>
        </p:nvSpPr>
        <p:spPr>
          <a:xfrm>
            <a:off x="522087" y="3767541"/>
            <a:ext cx="1783231" cy="1036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3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1626</Words>
  <Application>Microsoft Office PowerPoint</Application>
  <PresentationFormat>와이드스크린</PresentationFormat>
  <Paragraphs>227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96</cp:revision>
  <dcterms:created xsi:type="dcterms:W3CDTF">2024-04-09T08:20:40Z</dcterms:created>
  <dcterms:modified xsi:type="dcterms:W3CDTF">2024-05-01T19:16:41Z</dcterms:modified>
</cp:coreProperties>
</file>